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15"/>
  </p:notesMasterIdLst>
  <p:sldIdLst>
    <p:sldId id="256" r:id="rId3"/>
    <p:sldId id="257" r:id="rId4"/>
    <p:sldId id="280" r:id="rId5"/>
    <p:sldId id="259" r:id="rId6"/>
    <p:sldId id="258" r:id="rId7"/>
    <p:sldId id="279" r:id="rId8"/>
    <p:sldId id="260" r:id="rId9"/>
    <p:sldId id="283" r:id="rId10"/>
    <p:sldId id="281" r:id="rId11"/>
    <p:sldId id="271" r:id="rId12"/>
    <p:sldId id="270" r:id="rId13"/>
    <p:sldId id="282" r:id="rId14"/>
  </p:sldIdLst>
  <p:sldSz cx="12192000" cy="6858000"/>
  <p:notesSz cx="6797675" cy="9874250"/>
  <p:embeddedFontLst>
    <p:embeddedFont>
      <p:font typeface="Bahnschrift Light" panose="020B0502040204020203" pitchFamily="34" charset="0"/>
      <p:regular r:id="rId16"/>
    </p:embeddedFont>
    <p:embeddedFont>
      <p:font typeface="Cascadia Mono" panose="020B0609020000020004" pitchFamily="49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Roboto" panose="020F0502020204030204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9" roundtripDataSignature="AMtx7mhH6Mg4MJd+P6x2ZR2wKr+EpkB6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431ED0-3638-40FC-BB13-A23BB64C566D}" v="43" dt="2025-11-25T17:12:55.829"/>
    <p1510:client id="{FABE9FAE-0B84-4FE4-988D-70275C747DC1}" v="629" dt="2025-11-25T16:08:24.774"/>
  </p1510:revLst>
</p1510:revInfo>
</file>

<file path=ppt/tableStyles.xml><?xml version="1.0" encoding="utf-8"?>
<a:tblStyleLst xmlns:a="http://schemas.openxmlformats.org/drawingml/2006/main" def="{3D1FF23F-5159-4EF7-9459-074EA359CEDB}">
  <a:tblStyle styleId="{3D1FF23F-5159-4EF7-9459-074EA359CED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Arial"/>
          <a:ea typeface="Arial"/>
          <a:cs typeface="Arial"/>
        </a:font>
        <a:schemeClr val="dk1"/>
      </a:tcTxStyle>
      <a:tcStyle>
        <a:tcBdr/>
      </a:tcStyle>
    </a:seCell>
    <a:swCell>
      <a:tcTxStyle b="on" i="off">
        <a:font>
          <a:latin typeface="Arial"/>
          <a:ea typeface="Arial"/>
          <a:cs typeface="Arial"/>
        </a:font>
        <a:schemeClr val="dk1"/>
      </a:tcTxStyle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45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34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49687" y="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36562" y="1233487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75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91a48553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" name="Google Shape;82;g2d91a48553b_0_0:notes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" name="Google Shape;83;g2d91a48553b_0_0:notes"/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1891054E-70CA-4229-602C-75247C726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d91a48553b_0_21:notes">
            <a:extLst>
              <a:ext uri="{FF2B5EF4-FFF2-40B4-BE49-F238E27FC236}">
                <a16:creationId xmlns:a16="http://schemas.microsoft.com/office/drawing/2014/main" id="{9BBE5A68-5327-0B51-38C9-0D155DC51D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5" name="Google Shape;125;g2d91a48553b_0_21:notes">
            <a:extLst>
              <a:ext uri="{FF2B5EF4-FFF2-40B4-BE49-F238E27FC236}">
                <a16:creationId xmlns:a16="http://schemas.microsoft.com/office/drawing/2014/main" id="{0E0755EC-3580-130E-0215-B46FACB900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2d91a48553b_0_21:notes">
            <a:extLst>
              <a:ext uri="{FF2B5EF4-FFF2-40B4-BE49-F238E27FC236}">
                <a16:creationId xmlns:a16="http://schemas.microsoft.com/office/drawing/2014/main" id="{F37BF296-78D2-4C4A-0201-A4CE6AEE004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4838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:notes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75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8" name="Google Shape;20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>
          <a:extLst>
            <a:ext uri="{FF2B5EF4-FFF2-40B4-BE49-F238E27FC236}">
              <a16:creationId xmlns:a16="http://schemas.microsoft.com/office/drawing/2014/main" id="{661FF475-6F5D-8A68-9622-AF662B15C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:notes">
            <a:extLst>
              <a:ext uri="{FF2B5EF4-FFF2-40B4-BE49-F238E27FC236}">
                <a16:creationId xmlns:a16="http://schemas.microsoft.com/office/drawing/2014/main" id="{657CDFBB-FABE-2663-C632-9A363CB6F0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75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8" name="Google Shape;208;p5:notes">
            <a:extLst>
              <a:ext uri="{FF2B5EF4-FFF2-40B4-BE49-F238E27FC236}">
                <a16:creationId xmlns:a16="http://schemas.microsoft.com/office/drawing/2014/main" id="{3338BEDD-5C14-6ED4-F48F-D5EFB0F017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55687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75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1" name="Google Shape;9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>
          <a:extLst>
            <a:ext uri="{FF2B5EF4-FFF2-40B4-BE49-F238E27FC236}">
              <a16:creationId xmlns:a16="http://schemas.microsoft.com/office/drawing/2014/main" id="{0A1D97B4-9FF1-6054-1292-C0ED691900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d91a48553b_0_7:notes">
            <a:extLst>
              <a:ext uri="{FF2B5EF4-FFF2-40B4-BE49-F238E27FC236}">
                <a16:creationId xmlns:a16="http://schemas.microsoft.com/office/drawing/2014/main" id="{D47AEB02-4AF1-E6E7-37A9-D2E6B04F57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1" name="Google Shape;101;g2d91a48553b_0_7:notes">
            <a:extLst>
              <a:ext uri="{FF2B5EF4-FFF2-40B4-BE49-F238E27FC236}">
                <a16:creationId xmlns:a16="http://schemas.microsoft.com/office/drawing/2014/main" id="{C0538725-A2B2-985A-5E0D-007A16AE71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2" name="Google Shape;102;g2d91a48553b_0_7:notes">
            <a:extLst>
              <a:ext uri="{FF2B5EF4-FFF2-40B4-BE49-F238E27FC236}">
                <a16:creationId xmlns:a16="http://schemas.microsoft.com/office/drawing/2014/main" id="{E32E1EE1-B161-AE8E-55AC-10AEC513832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9738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" name="Google Shape;109;p1:notes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0" name="Google Shape;110;p1:notes"/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d91a48553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1" name="Google Shape;101;g2d91a48553b_0_7:notes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2" name="Google Shape;102;g2d91a48553b_0_7:notes"/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FE6442B8-F695-1A15-302A-FFCEAAF3ED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>
            <a:extLst>
              <a:ext uri="{FF2B5EF4-FFF2-40B4-BE49-F238E27FC236}">
                <a16:creationId xmlns:a16="http://schemas.microsoft.com/office/drawing/2014/main" id="{8F1E2595-6467-D1E5-AE8F-3ED90F7D6A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" name="Google Shape;109;p1:notes">
            <a:extLst>
              <a:ext uri="{FF2B5EF4-FFF2-40B4-BE49-F238E27FC236}">
                <a16:creationId xmlns:a16="http://schemas.microsoft.com/office/drawing/2014/main" id="{8F8D9F54-8FDB-18AD-FE17-19781D7712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0" name="Google Shape;110;p1:notes">
            <a:extLst>
              <a:ext uri="{FF2B5EF4-FFF2-40B4-BE49-F238E27FC236}">
                <a16:creationId xmlns:a16="http://schemas.microsoft.com/office/drawing/2014/main" id="{2C57411B-5EBA-4060-1C7C-46E8D290980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3397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91a48553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g2d91a48553b_0_14:notes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" name="Google Shape;118;g2d91a48553b_0_14:notes"/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2CE03D82-7425-76EC-2987-FC7520740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91a48553b_0_14:notes">
            <a:extLst>
              <a:ext uri="{FF2B5EF4-FFF2-40B4-BE49-F238E27FC236}">
                <a16:creationId xmlns:a16="http://schemas.microsoft.com/office/drawing/2014/main" id="{EEE7EB08-2058-A17F-74B4-51715D69550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g2d91a48553b_0_14:notes">
            <a:extLst>
              <a:ext uri="{FF2B5EF4-FFF2-40B4-BE49-F238E27FC236}">
                <a16:creationId xmlns:a16="http://schemas.microsoft.com/office/drawing/2014/main" id="{93938F42-706E-A5DC-54E4-B9816C8FFE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" name="Google Shape;118;g2d91a48553b_0_14:notes">
            <a:extLst>
              <a:ext uri="{FF2B5EF4-FFF2-40B4-BE49-F238E27FC236}">
                <a16:creationId xmlns:a16="http://schemas.microsoft.com/office/drawing/2014/main" id="{98591D56-AF1E-2E5D-148B-458C35A9ED0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5120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C1724021-2033-AEA9-B8AA-5B91CB8F4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91a48553b_0_14:notes">
            <a:extLst>
              <a:ext uri="{FF2B5EF4-FFF2-40B4-BE49-F238E27FC236}">
                <a16:creationId xmlns:a16="http://schemas.microsoft.com/office/drawing/2014/main" id="{6858F51B-7619-322A-1C74-9C6BED0ED8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" name="Google Shape;117;g2d91a48553b_0_14:notes">
            <a:extLst>
              <a:ext uri="{FF2B5EF4-FFF2-40B4-BE49-F238E27FC236}">
                <a16:creationId xmlns:a16="http://schemas.microsoft.com/office/drawing/2014/main" id="{4F267656-D62F-1F2A-1840-B7B568B101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00" cy="38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8" name="Google Shape;118;g2d91a48553b_0_14:notes">
            <a:extLst>
              <a:ext uri="{FF2B5EF4-FFF2-40B4-BE49-F238E27FC236}">
                <a16:creationId xmlns:a16="http://schemas.microsoft.com/office/drawing/2014/main" id="{AD57BAD1-7EE5-42AC-9C2E-BF05DF165AA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3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808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56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dt" idx="10"/>
          </p:nvPr>
        </p:nvSpPr>
        <p:spPr>
          <a:xfrm rot="5400000">
            <a:off x="10090150" y="1792287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ftr" idx="11"/>
          </p:nvPr>
        </p:nvSpPr>
        <p:spPr>
          <a:xfrm rot="5400000">
            <a:off x="8960643" y="3226593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ldNum" idx="12"/>
          </p:nvPr>
        </p:nvSpPr>
        <p:spPr>
          <a:xfrm>
            <a:off x="10350500" y="292100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 rot="5400000">
            <a:off x="3828256" y="-69056"/>
            <a:ext cx="3416300" cy="876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body" idx="2"/>
          </p:nvPr>
        </p:nvSpPr>
        <p:spPr>
          <a:xfrm>
            <a:off x="1154954" y="3179762"/>
            <a:ext cx="4825158" cy="2840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body" idx="3"/>
          </p:nvPr>
        </p:nvSpPr>
        <p:spPr>
          <a:xfrm>
            <a:off x="6208712" y="2603500"/>
            <a:ext cx="482515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body" idx="4"/>
          </p:nvPr>
        </p:nvSpPr>
        <p:spPr>
          <a:xfrm>
            <a:off x="6208710" y="3179762"/>
            <a:ext cx="4825159" cy="2840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4825158" cy="3416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2"/>
          </p:nvPr>
        </p:nvSpPr>
        <p:spPr>
          <a:xfrm>
            <a:off x="6208712" y="2603500"/>
            <a:ext cx="4825159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6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11" name="Google Shape;11;p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588"/>
                  </a:srgbClr>
                </a:gs>
                <a:gs pos="36000">
                  <a:srgbClr val="F7F7F7">
                    <a:alpha val="9411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450"/>
                  </a:srgbClr>
                </a:gs>
                <a:gs pos="36000">
                  <a:srgbClr val="F7F7F7">
                    <a:alpha val="7450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274"/>
                  </a:srgbClr>
                </a:gs>
                <a:gs pos="36000">
                  <a:srgbClr val="F7F7F7">
                    <a:alpha val="5490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333"/>
                  </a:srgbClr>
                </a:gs>
                <a:gs pos="36000">
                  <a:srgbClr val="F7F7F7">
                    <a:alpha val="6274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333"/>
                  </a:srgbClr>
                </a:gs>
                <a:gs pos="36000">
                  <a:srgbClr val="F7F7F7">
                    <a:alpha val="6274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6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18;p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31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6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dt" idx="10"/>
          </p:nvPr>
        </p:nvSpPr>
        <p:spPr>
          <a:xfrm rot="5400000">
            <a:off x="10090150" y="1792287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ftr" idx="11"/>
          </p:nvPr>
        </p:nvSpPr>
        <p:spPr>
          <a:xfrm rot="5400000">
            <a:off x="8960643" y="3226593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10350500" y="292100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8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32" name="Google Shape;32;p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8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588"/>
                  </a:srgbClr>
                </a:gs>
                <a:gs pos="36000">
                  <a:srgbClr val="F7F7F7">
                    <a:alpha val="9411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8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450"/>
                  </a:srgbClr>
                </a:gs>
                <a:gs pos="36000">
                  <a:srgbClr val="F7F7F7">
                    <a:alpha val="7450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274"/>
                  </a:srgbClr>
                </a:gs>
                <a:gs pos="36000">
                  <a:srgbClr val="F7F7F7">
                    <a:alpha val="5490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333"/>
                  </a:srgbClr>
                </a:gs>
                <a:gs pos="36000">
                  <a:srgbClr val="F7F7F7">
                    <a:alpha val="6274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333"/>
                  </a:srgbClr>
                </a:gs>
                <a:gs pos="36000">
                  <a:srgbClr val="F7F7F7">
                    <a:alpha val="6274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8"/>
            <p:cNvSpPr/>
            <p:nvPr/>
          </p:nvSpPr>
          <p:spPr>
            <a:xfrm rot="-600000">
              <a:off x="8491538" y="1798139"/>
              <a:ext cx="3298825" cy="439807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215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8"/>
            <p:cNvSpPr/>
            <p:nvPr/>
          </p:nvSpPr>
          <p:spPr>
            <a:xfrm>
              <a:off x="458788" y="1866411"/>
              <a:ext cx="11277600" cy="4534619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8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313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d91a48553b_0_0"/>
          <p:cNvSpPr txBox="1">
            <a:spLocks noGrp="1"/>
          </p:cNvSpPr>
          <p:nvPr>
            <p:ph type="ctrTitle"/>
          </p:nvPr>
        </p:nvSpPr>
        <p:spPr>
          <a:xfrm>
            <a:off x="2010000" y="1676118"/>
            <a:ext cx="8172000" cy="1141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/>
            <a:r>
              <a:rPr lang="en-US" sz="3600" dirty="0">
                <a:solidFill>
                  <a:schemeClr val="tx2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  <a:sym typeface="Arial"/>
              </a:rPr>
              <a:t>Smart Resume Screening &amp; Job Matching Platform</a:t>
            </a:r>
            <a:endParaRPr lang="en-US" dirty="0">
              <a:solidFill>
                <a:schemeClr val="tx2"/>
              </a:solidFill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86" name="Google Shape;86;g2d91a48553b_0_0"/>
          <p:cNvSpPr txBox="1">
            <a:spLocks noGrp="1"/>
          </p:cNvSpPr>
          <p:nvPr>
            <p:ph type="subTitle" idx="1"/>
          </p:nvPr>
        </p:nvSpPr>
        <p:spPr>
          <a:xfrm>
            <a:off x="7108219" y="3784034"/>
            <a:ext cx="5677338" cy="184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Presented by</a:t>
            </a:r>
            <a:endParaRPr lang="en-US" dirty="0"/>
          </a:p>
          <a:p>
            <a:r>
              <a:rPr lang="en-US" sz="1800" dirty="0">
                <a:solidFill>
                  <a:schemeClr val="bg1"/>
                </a:solidFill>
              </a:rPr>
              <a:t>M Charan Kumar  - 1CR24AD060</a:t>
            </a:r>
            <a:endParaRPr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K Harshavardhan  - 1CR24AD057</a:t>
            </a:r>
            <a:endParaRPr lang="en-US" dirty="0">
              <a:solidFill>
                <a:schemeClr val="bg1"/>
              </a:solidFill>
            </a:endParaRPr>
          </a:p>
          <a:p>
            <a:pPr marL="0" indent="0"/>
            <a:r>
              <a:rPr lang="en-US" sz="1800" dirty="0">
                <a:solidFill>
                  <a:schemeClr val="bg1"/>
                </a:solidFill>
              </a:rPr>
              <a:t> B Jeevan Reddy    - 1CR24AD016</a:t>
            </a:r>
            <a:endParaRPr lang="en-US" dirty="0">
              <a:solidFill>
                <a:schemeClr val="bg1"/>
              </a:solidFill>
            </a:endParaRPr>
          </a:p>
          <a:p>
            <a:pPr marL="0" indent="0"/>
            <a:r>
              <a:rPr lang="en-US" sz="1800" dirty="0">
                <a:solidFill>
                  <a:schemeClr val="bg1"/>
                </a:solidFill>
              </a:rPr>
              <a:t> </a:t>
            </a:r>
            <a:r>
              <a:rPr lang="en-US" sz="1800" dirty="0" err="1">
                <a:solidFill>
                  <a:schemeClr val="bg1"/>
                </a:solidFill>
              </a:rPr>
              <a:t>Navaneeshwar</a:t>
            </a:r>
            <a:r>
              <a:rPr lang="en-US" sz="1800" dirty="0">
                <a:solidFill>
                  <a:schemeClr val="bg1"/>
                </a:solidFill>
              </a:rPr>
              <a:t>      - 1CR24AD058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7" name="Google Shape;87;g2d91a48553b_0_0" descr="C:\Users\Mahesh Kumar Jha\Downloads\CMRIT NEW LOGO-01.png"/>
          <p:cNvPicPr preferRelativeResize="0"/>
          <p:nvPr/>
        </p:nvPicPr>
        <p:blipFill rotWithShape="1">
          <a:blip r:embed="rId3">
            <a:alphaModFix/>
          </a:blip>
          <a:srcRect l="8505" t="4689" r="7034"/>
          <a:stretch/>
        </p:blipFill>
        <p:spPr>
          <a:xfrm>
            <a:off x="692972" y="416240"/>
            <a:ext cx="1574800" cy="163496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97;p4">
            <a:extLst>
              <a:ext uri="{FF2B5EF4-FFF2-40B4-BE49-F238E27FC236}">
                <a16:creationId xmlns:a16="http://schemas.microsoft.com/office/drawing/2014/main" id="{318F4F8F-3B7B-3CE3-E7B9-F48C7543E625}"/>
              </a:ext>
            </a:extLst>
          </p:cNvPr>
          <p:cNvSpPr txBox="1"/>
          <p:nvPr/>
        </p:nvSpPr>
        <p:spPr>
          <a:xfrm>
            <a:off x="1578610" y="3583999"/>
            <a:ext cx="478155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sym typeface="Century Gothic"/>
              </a:rPr>
              <a:t>Guide</a:t>
            </a:r>
            <a:r>
              <a:rPr lang="en-US" sz="1800" i="0" u="none" strike="noStrike" cap="none" dirty="0">
                <a:solidFill>
                  <a:schemeClr val="bg1"/>
                </a:solidFill>
                <a:ea typeface="Century Gothic"/>
                <a:sym typeface="Century Gothic"/>
              </a:rPr>
              <a:t>: </a:t>
            </a:r>
            <a:r>
              <a:rPr lang="en-US" sz="1800" dirty="0">
                <a:solidFill>
                  <a:schemeClr val="bg1"/>
                </a:solidFill>
                <a:ea typeface="Century Gothic"/>
                <a:sym typeface="Century Gothic"/>
              </a:rPr>
              <a:t>Vijay Anand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172DEF-400A-6E2C-7D2F-BC3072A41AA6}"/>
              </a:ext>
            </a:extLst>
          </p:cNvPr>
          <p:cNvSpPr txBox="1"/>
          <p:nvPr/>
        </p:nvSpPr>
        <p:spPr>
          <a:xfrm>
            <a:off x="2420258" y="1233721"/>
            <a:ext cx="997111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DEPARTMENT OF ARTIFICIAL INTELLIGENCE AND DATA SCIENCE</a:t>
            </a:r>
            <a:endParaRPr lang="en-IN" sz="2000" b="1" dirty="0">
              <a:solidFill>
                <a:schemeClr val="bg1"/>
              </a:solidFill>
            </a:endParaRPr>
          </a:p>
        </p:txBody>
      </p:sp>
      <p:sp>
        <p:nvSpPr>
          <p:cNvPr id="7" name="Google Shape;97;p4">
            <a:extLst>
              <a:ext uri="{FF2B5EF4-FFF2-40B4-BE49-F238E27FC236}">
                <a16:creationId xmlns:a16="http://schemas.microsoft.com/office/drawing/2014/main" id="{3DE3FA43-EE25-F725-EE33-1625A46A8AC9}"/>
              </a:ext>
            </a:extLst>
          </p:cNvPr>
          <p:cNvSpPr txBox="1"/>
          <p:nvPr/>
        </p:nvSpPr>
        <p:spPr>
          <a:xfrm>
            <a:off x="7108219" y="3414147"/>
            <a:ext cx="47815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1" i="0" u="none" strike="noStrike" cap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Presented by</a:t>
            </a:r>
            <a:endParaRPr sz="14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97;p4">
            <a:extLst>
              <a:ext uri="{FF2B5EF4-FFF2-40B4-BE49-F238E27FC236}">
                <a16:creationId xmlns:a16="http://schemas.microsoft.com/office/drawing/2014/main" id="{14F5FCE0-AE48-97E6-09A9-2D485A2DD668}"/>
              </a:ext>
            </a:extLst>
          </p:cNvPr>
          <p:cNvSpPr txBox="1"/>
          <p:nvPr/>
        </p:nvSpPr>
        <p:spPr>
          <a:xfrm>
            <a:off x="1578610" y="4699416"/>
            <a:ext cx="47815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sym typeface="Century Gothic"/>
              </a:rPr>
              <a:t>Date: 26th Nov </a:t>
            </a:r>
            <a:r>
              <a:rPr lang="en-US" sz="1800" dirty="0">
                <a:solidFill>
                  <a:schemeClr val="bg1"/>
                </a:solidFill>
                <a:ea typeface="Century Gothic"/>
                <a:sym typeface="Century Gothic"/>
              </a:rPr>
              <a:t>2025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Google Shape;97;p4">
            <a:extLst>
              <a:ext uri="{FF2B5EF4-FFF2-40B4-BE49-F238E27FC236}">
                <a16:creationId xmlns:a16="http://schemas.microsoft.com/office/drawing/2014/main" id="{B9095491-88EC-396D-AECF-05D950776443}"/>
              </a:ext>
            </a:extLst>
          </p:cNvPr>
          <p:cNvSpPr txBox="1"/>
          <p:nvPr/>
        </p:nvSpPr>
        <p:spPr>
          <a:xfrm>
            <a:off x="1578610" y="4141707"/>
            <a:ext cx="478155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2000" b="1" dirty="0">
                <a:solidFill>
                  <a:schemeClr val="accent1"/>
                </a:solidFill>
                <a:latin typeface="Century Gothic"/>
                <a:sym typeface="Century Gothic"/>
              </a:rPr>
              <a:t>Review</a:t>
            </a:r>
            <a:r>
              <a:rPr lang="en-US" sz="1800" b="1" dirty="0">
                <a:solidFill>
                  <a:schemeClr val="accent1"/>
                </a:solidFill>
                <a:latin typeface="Century Gothic"/>
                <a:sym typeface="Century Gothic"/>
              </a:rPr>
              <a:t>: </a:t>
            </a:r>
            <a:r>
              <a:rPr lang="en-US" sz="1800" b="1" dirty="0">
                <a:solidFill>
                  <a:schemeClr val="bg1"/>
                </a:solidFill>
                <a:latin typeface="Century Gothic"/>
                <a:sym typeface="Century Gothic"/>
              </a:rPr>
              <a:t>2</a:t>
            </a:r>
            <a:r>
              <a:rPr lang="en-US" sz="1800" b="1" i="0" u="none" strike="noStrike" cap="none" dirty="0">
                <a:solidFill>
                  <a:schemeClr val="bg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400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1E3FE1B2-3EDE-E987-8DE4-32EBC9E5D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d91a48553b_0_21">
            <a:extLst>
              <a:ext uri="{FF2B5EF4-FFF2-40B4-BE49-F238E27FC236}">
                <a16:creationId xmlns:a16="http://schemas.microsoft.com/office/drawing/2014/main" id="{D7D305B6-5DB5-303C-3EB4-EF994C758B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5700" y="1318577"/>
            <a:ext cx="8761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b="1" dirty="0">
                <a:latin typeface="Times New Roman"/>
                <a:cs typeface="Times New Roman"/>
                <a:sym typeface="Book Antiqua"/>
              </a:rPr>
              <a:t>Implementation and Result</a:t>
            </a:r>
            <a:br>
              <a:rPr lang="en-US" dirty="0">
                <a:latin typeface="Times New Roman" panose="02020603050405020304" pitchFamily="18" charset="0"/>
                <a:ea typeface="Book Antiqua"/>
                <a:cs typeface="Times New Roman" panose="02020603050405020304" pitchFamily="18" charset="0"/>
              </a:rPr>
            </a:br>
            <a:br>
              <a:rPr lang="en-US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</a:br>
            <a:r>
              <a:rPr lang="en-US" dirty="0"/>
              <a:t> </a:t>
            </a:r>
            <a:endParaRPr lang="en-US"/>
          </a:p>
        </p:txBody>
      </p:sp>
      <p:sp>
        <p:nvSpPr>
          <p:cNvPr id="129" name="Google Shape;129;g2d91a48553b_0_21">
            <a:extLst>
              <a:ext uri="{FF2B5EF4-FFF2-40B4-BE49-F238E27FC236}">
                <a16:creationId xmlns:a16="http://schemas.microsoft.com/office/drawing/2014/main" id="{C8D77F40-F54C-0215-0738-45C6DD1E06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09894" y="2243189"/>
            <a:ext cx="8761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7160" indent="0">
              <a:buNone/>
            </a:pPr>
            <a:br>
              <a:rPr lang="en-US" sz="2400" dirty="0"/>
            </a:br>
            <a:endParaRPr lang="en-US" sz="2000">
              <a:solidFill>
                <a:schemeClr val="dk1"/>
              </a:solidFill>
              <a:latin typeface="Times New Roman"/>
              <a:cs typeface="Times New Roman"/>
            </a:endParaRPr>
          </a:p>
          <a:p>
            <a:pPr marL="457200" lvl="0" indent="-3657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  <p:sp>
        <p:nvSpPr>
          <p:cNvPr id="130" name="Google Shape;130;g2d91a48553b_0_21">
            <a:extLst>
              <a:ext uri="{FF2B5EF4-FFF2-40B4-BE49-F238E27FC236}">
                <a16:creationId xmlns:a16="http://schemas.microsoft.com/office/drawing/2014/main" id="{F4D4D683-FA14-201F-3F4F-089C6E5E1B3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06BF1D-16FA-A4E8-2A8A-1ADCEFCE9050}"/>
              </a:ext>
            </a:extLst>
          </p:cNvPr>
          <p:cNvSpPr txBox="1"/>
          <p:nvPr/>
        </p:nvSpPr>
        <p:spPr>
          <a:xfrm>
            <a:off x="909484" y="2802194"/>
            <a:ext cx="6096000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444444"/>
                </a:solidFill>
                <a:latin typeface="Bahnschrift Light" panose="020B0502040204020203" pitchFamily="34" charset="0"/>
                <a:ea typeface="Roboto"/>
                <a:cs typeface="Roboto"/>
              </a:rPr>
              <a:t>Tech Stack: </a:t>
            </a:r>
            <a:br>
              <a:rPr lang="en-US" dirty="0">
                <a:latin typeface="Bahnschrift Light" panose="020B0502040204020203" pitchFamily="34" charset="0"/>
              </a:rPr>
            </a:br>
            <a:r>
              <a:rPr lang="en-US" sz="20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       Python, Flask, MySQL, </a:t>
            </a:r>
            <a:r>
              <a:rPr lang="en-US" sz="2000" dirty="0" err="1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spaCy</a:t>
            </a:r>
            <a:r>
              <a:rPr lang="en-US" sz="20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.</a:t>
            </a:r>
            <a:br>
              <a:rPr lang="en-US" dirty="0">
                <a:latin typeface="Bahnschrift Light" panose="020B0502040204020203" pitchFamily="34" charset="0"/>
              </a:rPr>
            </a:br>
            <a:r>
              <a:rPr lang="en-US" sz="2400" b="1" dirty="0">
                <a:solidFill>
                  <a:srgbClr val="444444"/>
                </a:solidFill>
                <a:latin typeface="Bahnschrift Light" panose="020B0502040204020203" pitchFamily="34" charset="0"/>
                <a:ea typeface="Roboto"/>
                <a:cs typeface="Roboto"/>
              </a:rPr>
              <a:t>Key Outcomes:</a:t>
            </a:r>
            <a:endParaRPr lang="en-US" sz="2000" dirty="0">
              <a:latin typeface="Bahnschrift Light" panose="020B0502040204020203" pitchFamily="34" charset="0"/>
              <a:ea typeface="Roboto"/>
            </a:endParaRPr>
          </a:p>
          <a:p>
            <a:pPr marL="285750" indent="-285750">
              <a:buChar char="•"/>
            </a:pPr>
            <a:r>
              <a:rPr lang="en-US" sz="20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Processed 100+ resumes in &lt; 2 minutes.</a:t>
            </a:r>
            <a:endParaRPr lang="en-US" sz="2000" dirty="0">
              <a:latin typeface="Bahnschrift Light" panose="020B0502040204020203" pitchFamily="34" charset="0"/>
              <a:ea typeface="Roboto"/>
            </a:endParaRPr>
          </a:p>
          <a:p>
            <a:pPr marL="285750" indent="-285750">
              <a:buChar char="•"/>
            </a:pPr>
            <a:r>
              <a:rPr lang="en-US" sz="20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Achieved 80% reduction in screening time.</a:t>
            </a:r>
            <a:endParaRPr lang="en-US" sz="2000" dirty="0">
              <a:latin typeface="Bahnschrift Light" panose="020B0502040204020203" pitchFamily="34" charset="0"/>
              <a:ea typeface="Roboto"/>
            </a:endParaRPr>
          </a:p>
          <a:p>
            <a:pPr marL="285750" indent="-285750">
              <a:buChar char="•"/>
            </a:pPr>
            <a:r>
              <a:rPr lang="en-US" sz="20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Bias-free ranking mechanism.</a:t>
            </a:r>
            <a:br>
              <a:rPr lang="en-US" sz="2000" dirty="0">
                <a:latin typeface="Roboto"/>
                <a:ea typeface="Roboto"/>
                <a:cs typeface="Roboto"/>
              </a:rPr>
            </a:br>
            <a:r>
              <a:rPr lang="en-US" sz="2000" dirty="0">
                <a:solidFill>
                  <a:srgbClr val="333333"/>
                </a:solidFill>
                <a:latin typeface="Roboto"/>
                <a:ea typeface="Roboto"/>
                <a:cs typeface="Roboto"/>
              </a:rPr>
              <a:t>    </a:t>
            </a:r>
            <a:endParaRPr lang="en-US" sz="2000" dirty="0"/>
          </a:p>
          <a:p>
            <a:pPr algn="ctr"/>
            <a:endParaRPr lang="en-US" dirty="0"/>
          </a:p>
        </p:txBody>
      </p:sp>
      <p:pic>
        <p:nvPicPr>
          <p:cNvPr id="5" name="Picture 4" descr="image.png">
            <a:extLst>
              <a:ext uri="{FF2B5EF4-FFF2-40B4-BE49-F238E27FC236}">
                <a16:creationId xmlns:a16="http://schemas.microsoft.com/office/drawing/2014/main" id="{50DAFF3B-B8C6-AC07-83AF-DB0384EC9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234" y="2435327"/>
            <a:ext cx="531495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363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"/>
          <p:cNvSpPr txBox="1"/>
          <p:nvPr/>
        </p:nvSpPr>
        <p:spPr>
          <a:xfrm>
            <a:off x="10282237" y="6256337"/>
            <a:ext cx="1219200" cy="34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*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5"/>
          <p:cNvSpPr txBox="1"/>
          <p:nvPr/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5" descr="C:\Users\Mahesh Kumar Jha\Downloads\CMRIT NEW LOGO-01.png"/>
          <p:cNvPicPr preferRelativeResize="0"/>
          <p:nvPr/>
        </p:nvPicPr>
        <p:blipFill rotWithShape="1">
          <a:blip r:embed="rId3">
            <a:alphaModFix/>
          </a:blip>
          <a:srcRect l="10241" t="16174" r="4216"/>
          <a:stretch/>
        </p:blipFill>
        <p:spPr>
          <a:xfrm>
            <a:off x="530225" y="606425"/>
            <a:ext cx="1744662" cy="1222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5"/>
          <p:cNvSpPr txBox="1"/>
          <p:nvPr/>
        </p:nvSpPr>
        <p:spPr>
          <a:xfrm>
            <a:off x="4251325" y="1106487"/>
            <a:ext cx="2811462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5"/>
          <p:cNvSpPr txBox="1"/>
          <p:nvPr/>
        </p:nvSpPr>
        <p:spPr>
          <a:xfrm>
            <a:off x="4443412" y="6280150"/>
            <a:ext cx="47815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Department of AI &amp; DS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F1D9AB-2E73-D82C-C806-639B3372B986}"/>
              </a:ext>
            </a:extLst>
          </p:cNvPr>
          <p:cNvSpPr txBox="1"/>
          <p:nvPr/>
        </p:nvSpPr>
        <p:spPr>
          <a:xfrm>
            <a:off x="2274887" y="1121766"/>
            <a:ext cx="70514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5C0CE7-2B54-B2AD-CD09-B59259185856}"/>
              </a:ext>
            </a:extLst>
          </p:cNvPr>
          <p:cNvSpPr txBox="1"/>
          <p:nvPr/>
        </p:nvSpPr>
        <p:spPr>
          <a:xfrm>
            <a:off x="534390" y="2726376"/>
            <a:ext cx="10846129" cy="28931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har char="•"/>
            </a:pPr>
            <a:r>
              <a:rPr lang="en-US" sz="24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The AI-Based Resume Screening System successfully demonstrates that automated parsing and matching can significantly enhance recruitment efficiency.</a:t>
            </a:r>
            <a:endParaRPr lang="en-US" sz="2400" dirty="0">
              <a:latin typeface="Bahnschrift Light" panose="020B0502040204020203" pitchFamily="34" charset="0"/>
              <a:ea typeface="Roboto"/>
            </a:endParaRPr>
          </a:p>
          <a:p>
            <a:endParaRPr lang="en-US" sz="2400" dirty="0">
              <a:solidFill>
                <a:srgbClr val="333333"/>
              </a:solidFill>
              <a:latin typeface="Bahnschrift Light" panose="020B0502040204020203" pitchFamily="34" charset="0"/>
              <a:ea typeface="Roboto"/>
              <a:cs typeface="Roboto"/>
            </a:endParaRPr>
          </a:p>
          <a:p>
            <a:pPr marL="342900" indent="-342900">
              <a:buChar char="•"/>
            </a:pPr>
            <a:r>
              <a:rPr lang="en-US" sz="24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By leveraging NLP and Machine Learning, the system mitigates human bias, saves time, and provides a scalable solution for modern HR departments.</a:t>
            </a:r>
            <a:endParaRPr lang="en-US" sz="2400" dirty="0">
              <a:latin typeface="Bahnschrift Light" panose="020B0502040204020203" pitchFamily="34" charset="0"/>
            </a:endParaRPr>
          </a:p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>
          <a:extLst>
            <a:ext uri="{FF2B5EF4-FFF2-40B4-BE49-F238E27FC236}">
              <a16:creationId xmlns:a16="http://schemas.microsoft.com/office/drawing/2014/main" id="{A6776F6F-765D-9C5A-60BA-0C2E2AF4B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">
            <a:extLst>
              <a:ext uri="{FF2B5EF4-FFF2-40B4-BE49-F238E27FC236}">
                <a16:creationId xmlns:a16="http://schemas.microsoft.com/office/drawing/2014/main" id="{6263A573-CF05-63D7-1A91-873E39883AB2}"/>
              </a:ext>
            </a:extLst>
          </p:cNvPr>
          <p:cNvSpPr txBox="1"/>
          <p:nvPr/>
        </p:nvSpPr>
        <p:spPr>
          <a:xfrm>
            <a:off x="10282237" y="6256337"/>
            <a:ext cx="1219200" cy="34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*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5">
            <a:extLst>
              <a:ext uri="{FF2B5EF4-FFF2-40B4-BE49-F238E27FC236}">
                <a16:creationId xmlns:a16="http://schemas.microsoft.com/office/drawing/2014/main" id="{9852516F-AC01-B71D-3FF8-16B256F93B9A}"/>
              </a:ext>
            </a:extLst>
          </p:cNvPr>
          <p:cNvSpPr txBox="1"/>
          <p:nvPr/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5" descr="C:\Users\Mahesh Kumar Jha\Downloads\CMRIT NEW LOGO-01.png">
            <a:extLst>
              <a:ext uri="{FF2B5EF4-FFF2-40B4-BE49-F238E27FC236}">
                <a16:creationId xmlns:a16="http://schemas.microsoft.com/office/drawing/2014/main" id="{7F7EECC4-DCBF-11A5-3F06-EE740A403C4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0241" t="16174" r="4216"/>
          <a:stretch/>
        </p:blipFill>
        <p:spPr>
          <a:xfrm>
            <a:off x="530225" y="606425"/>
            <a:ext cx="1744662" cy="1222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5">
            <a:extLst>
              <a:ext uri="{FF2B5EF4-FFF2-40B4-BE49-F238E27FC236}">
                <a16:creationId xmlns:a16="http://schemas.microsoft.com/office/drawing/2014/main" id="{6DF35A5B-277E-44D6-2C14-5F506B1CC95E}"/>
              </a:ext>
            </a:extLst>
          </p:cNvPr>
          <p:cNvSpPr txBox="1"/>
          <p:nvPr/>
        </p:nvSpPr>
        <p:spPr>
          <a:xfrm>
            <a:off x="4251325" y="1106487"/>
            <a:ext cx="2811462" cy="64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5">
            <a:extLst>
              <a:ext uri="{FF2B5EF4-FFF2-40B4-BE49-F238E27FC236}">
                <a16:creationId xmlns:a16="http://schemas.microsoft.com/office/drawing/2014/main" id="{F2D8298A-C79D-16B6-818B-743A34365405}"/>
              </a:ext>
            </a:extLst>
          </p:cNvPr>
          <p:cNvSpPr txBox="1"/>
          <p:nvPr/>
        </p:nvSpPr>
        <p:spPr>
          <a:xfrm>
            <a:off x="4443412" y="6280150"/>
            <a:ext cx="47815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Department of AI &amp; DS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2EC1B4-4307-CDAB-0C8D-FCFA8222D7AD}"/>
              </a:ext>
            </a:extLst>
          </p:cNvPr>
          <p:cNvSpPr txBox="1"/>
          <p:nvPr/>
        </p:nvSpPr>
        <p:spPr>
          <a:xfrm>
            <a:off x="2274887" y="1121766"/>
            <a:ext cx="705143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Bibliography</a:t>
            </a:r>
            <a:endParaRPr lang="en-IN" sz="3600" dirty="0">
              <a:solidFill>
                <a:schemeClr val="bg1"/>
              </a:solidFill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E10A62-9AD2-14A7-A816-19357FDC1B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55700" y="3157488"/>
            <a:ext cx="1036694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spaCy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 NLP Documentation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Flask Framework Documentation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MySQL Developer Documentation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Indeed Engineering Blog – Job Matching Algorithms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Kaggle – Resume Dataset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Light" panose="020B0502040204020203" pitchFamily="34" charset="0"/>
              </a:rPr>
              <a:t>Research Papers on NLP &amp; Resume Parsing (BERT, ML Matching Models)</a:t>
            </a:r>
          </a:p>
        </p:txBody>
      </p:sp>
    </p:spTree>
    <p:extLst>
      <p:ext uri="{BB962C8B-B14F-4D97-AF65-F5344CB8AC3E}">
        <p14:creationId xmlns:p14="http://schemas.microsoft.com/office/powerpoint/2010/main" val="2343128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"/>
          <p:cNvSpPr txBox="1">
            <a:spLocks noGrp="1"/>
          </p:cNvSpPr>
          <p:nvPr>
            <p:ph type="body" idx="1"/>
          </p:nvPr>
        </p:nvSpPr>
        <p:spPr>
          <a:xfrm>
            <a:off x="609600" y="1920240"/>
            <a:ext cx="10883777" cy="403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5600" indent="-285750" algn="just">
              <a:lnSpc>
                <a:spcPct val="150000"/>
              </a:lnSpc>
              <a:buSzPts val="2500"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  <a:sym typeface="Times New Roman"/>
              </a:rPr>
              <a:t>Introduction</a:t>
            </a:r>
            <a:endParaRPr lang="en-US" dirty="0">
              <a:sym typeface="Times New Roman"/>
            </a:endParaRPr>
          </a:p>
          <a:p>
            <a:pPr marL="355600" indent="-285750" algn="just">
              <a:lnSpc>
                <a:spcPct val="150000"/>
              </a:lnSpc>
              <a:buSzPts val="2500"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  <a:sym typeface="Times New Roman"/>
              </a:rPr>
              <a:t>Literature Review</a:t>
            </a:r>
            <a:endParaRPr lang="en-US" sz="1800" dirty="0">
              <a:latin typeface="Times New Roman"/>
              <a:cs typeface="Times New Roman"/>
            </a:endParaRPr>
          </a:p>
          <a:p>
            <a:pPr marL="355600" indent="-285750" algn="just">
              <a:lnSpc>
                <a:spcPct val="150000"/>
              </a:lnSpc>
              <a:buSzPts val="2500"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Problem Statement</a:t>
            </a:r>
            <a:endParaRPr lang="en-US" dirty="0"/>
          </a:p>
          <a:p>
            <a:pPr marL="355600" indent="-285750" algn="just">
              <a:lnSpc>
                <a:spcPct val="150000"/>
              </a:lnSpc>
              <a:buSzPts val="2500"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  <a:sym typeface="Book Antiqua"/>
              </a:rPr>
              <a:t>Objectives</a:t>
            </a:r>
            <a:endParaRPr lang="en-US" dirty="0"/>
          </a:p>
          <a:p>
            <a:pPr marL="355600" indent="-285750" algn="just">
              <a:lnSpc>
                <a:spcPct val="150000"/>
              </a:lnSpc>
              <a:buSzPts val="2500"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Architecture Diagram</a:t>
            </a:r>
            <a:endParaRPr lang="en-US" dirty="0"/>
          </a:p>
          <a:p>
            <a:pPr marL="330200" indent="-285750" algn="just">
              <a:lnSpc>
                <a:spcPct val="150000"/>
              </a:lnSpc>
              <a:buSzPts val="2500"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  <a:sym typeface="Book Antiqua"/>
              </a:rPr>
              <a:t>Exploratory Data Analysis(EDA) and Methodology</a:t>
            </a:r>
            <a:endParaRPr lang="en-US" dirty="0"/>
          </a:p>
          <a:p>
            <a:pPr marL="330200" indent="-285750" algn="just">
              <a:lnSpc>
                <a:spcPct val="150000"/>
              </a:lnSpc>
              <a:buSzPts val="2500"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Implementation and Result</a:t>
            </a:r>
            <a:endParaRPr lang="en-US" dirty="0"/>
          </a:p>
          <a:p>
            <a:pPr marL="355600" indent="-285750" algn="just">
              <a:lnSpc>
                <a:spcPct val="150000"/>
              </a:lnSpc>
              <a:buSzPts val="2500"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Conclusion</a:t>
            </a:r>
          </a:p>
          <a:p>
            <a:pPr marL="355600" indent="-285750" algn="just">
              <a:lnSpc>
                <a:spcPct val="150000"/>
              </a:lnSpc>
              <a:buSzPts val="2500"/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Bibliography</a:t>
            </a:r>
          </a:p>
          <a:p>
            <a:pPr marL="342900" indent="-342900"/>
            <a:endParaRPr lang="en-US" sz="1800" b="1" dirty="0">
              <a:latin typeface="Times New Roman"/>
              <a:cs typeface="Times New Roman"/>
            </a:endParaRPr>
          </a:p>
          <a:p>
            <a:pPr marL="342900" indent="-250825">
              <a:buNone/>
            </a:pPr>
            <a:endParaRPr sz="1800" dirty="0"/>
          </a:p>
          <a:p>
            <a:pPr marL="342900" indent="-250825">
              <a:buNone/>
            </a:pPr>
            <a:endParaRPr dirty="0"/>
          </a:p>
          <a:p>
            <a:pPr marL="0" indent="0">
              <a:buNone/>
            </a:pPr>
            <a:endParaRPr dirty="0"/>
          </a:p>
          <a:p>
            <a:pPr marL="342900" marR="0" lvl="0" indent="-34290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95" name="Google Shape;95;p4"/>
          <p:cNvSpPr txBox="1"/>
          <p:nvPr/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4" descr="C:\Users\Mahesh Kumar Jha\Downloads\CMRIT NEW LOGO-01.png"/>
          <p:cNvPicPr preferRelativeResize="0"/>
          <p:nvPr/>
        </p:nvPicPr>
        <p:blipFill rotWithShape="1">
          <a:blip r:embed="rId3">
            <a:alphaModFix/>
          </a:blip>
          <a:srcRect l="10241" t="16174" r="4216"/>
          <a:stretch/>
        </p:blipFill>
        <p:spPr>
          <a:xfrm>
            <a:off x="530225" y="606425"/>
            <a:ext cx="1744662" cy="12223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 txBox="1"/>
          <p:nvPr/>
        </p:nvSpPr>
        <p:spPr>
          <a:xfrm>
            <a:off x="5204387" y="6413756"/>
            <a:ext cx="478155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Department of AI &amp; DS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"/>
          <p:cNvSpPr txBox="1">
            <a:spLocks noGrp="1"/>
          </p:cNvSpPr>
          <p:nvPr>
            <p:ph type="title"/>
          </p:nvPr>
        </p:nvSpPr>
        <p:spPr>
          <a:xfrm>
            <a:off x="3713162" y="863600"/>
            <a:ext cx="520065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b="1"/>
              <a:t>Contents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D54B4D44-4B23-B1DB-3153-0C3C84A94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d91a48553b_0_7">
            <a:extLst>
              <a:ext uri="{FF2B5EF4-FFF2-40B4-BE49-F238E27FC236}">
                <a16:creationId xmlns:a16="http://schemas.microsoft.com/office/drawing/2014/main" id="{74033C71-FE48-EE42-5A76-738E099C2F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/>
              <a:t>Introduction</a:t>
            </a:r>
            <a:endParaRPr b="1" dirty="0"/>
          </a:p>
        </p:txBody>
      </p:sp>
      <p:sp>
        <p:nvSpPr>
          <p:cNvPr id="106" name="Google Shape;106;g2d91a48553b_0_7">
            <a:extLst>
              <a:ext uri="{FF2B5EF4-FFF2-40B4-BE49-F238E27FC236}">
                <a16:creationId xmlns:a16="http://schemas.microsoft.com/office/drawing/2014/main" id="{71DC047A-1C99-82AA-3CA7-BF1EBF591ED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CC2D01-3389-38C8-C07E-56E086E0FB23}"/>
              </a:ext>
            </a:extLst>
          </p:cNvPr>
          <p:cNvSpPr txBox="1"/>
          <p:nvPr/>
        </p:nvSpPr>
        <p:spPr>
          <a:xfrm>
            <a:off x="747623" y="2911415"/>
            <a:ext cx="6096000" cy="10464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indent="0" algn="l" rtl="0"/>
            <a:r>
              <a:rPr lang="en-US" sz="1600" b="0" i="0" dirty="0">
                <a:solidFill>
                  <a:schemeClr val="tx1"/>
                </a:solidFill>
                <a:latin typeface="Bahnschrift Light" panose="020B0502040204020203" pitchFamily="34" charset="0"/>
                <a:ea typeface="Inter"/>
                <a:cs typeface="Inter"/>
              </a:rPr>
              <a:t>An AI-powered resume screening and job matching platform automates candidate shortlisting using machine learning, natural language processing, and custom filtering logic.</a:t>
            </a:r>
          </a:p>
          <a:p>
            <a:pPr algn="ctr"/>
            <a:endParaRPr lang="en-US" dirty="0">
              <a:latin typeface="Bahnschrift Ligh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D16F74-1A6C-32B8-E784-2090AC74F4AE}"/>
              </a:ext>
            </a:extLst>
          </p:cNvPr>
          <p:cNvSpPr txBox="1"/>
          <p:nvPr/>
        </p:nvSpPr>
        <p:spPr>
          <a:xfrm>
            <a:off x="747623" y="4306019"/>
            <a:ext cx="6096000" cy="10464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indent="0" algn="l" rtl="0"/>
            <a:r>
              <a:rPr lang="en-US" sz="1600" b="0" i="0" dirty="0">
                <a:solidFill>
                  <a:schemeClr val="tx1"/>
                </a:solidFill>
                <a:latin typeface="Bahnschrift Light" panose="020B0502040204020203" pitchFamily="34" charset="0"/>
                <a:ea typeface="Inter"/>
                <a:cs typeface="Inter"/>
              </a:rPr>
              <a:t>The system enables recruiters to efficiently extract key qualifications from large volumes of resumes and match them against job descriptions for fast, unbiased hiring decisions.</a:t>
            </a:r>
          </a:p>
          <a:p>
            <a:pPr algn="ctr"/>
            <a:endParaRPr lang="en-US" dirty="0">
              <a:latin typeface="Bahnschrift Light" panose="020B0502040204020203" pitchFamily="34" charset="0"/>
            </a:endParaRPr>
          </a:p>
        </p:txBody>
      </p:sp>
      <p:pic>
        <p:nvPicPr>
          <p:cNvPr id="4" name="Picture 3" descr="image.png">
            <a:extLst>
              <a:ext uri="{FF2B5EF4-FFF2-40B4-BE49-F238E27FC236}">
                <a16:creationId xmlns:a16="http://schemas.microsoft.com/office/drawing/2014/main" id="{267B5601-6FB9-A19A-6D43-3CB3056DA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927" y="2573547"/>
            <a:ext cx="4778675" cy="347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14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>
            <a:spLocks noGrp="1"/>
          </p:cNvSpPr>
          <p:nvPr>
            <p:ph type="title"/>
          </p:nvPr>
        </p:nvSpPr>
        <p:spPr>
          <a:xfrm>
            <a:off x="1087543" y="674188"/>
            <a:ext cx="8761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spcBef>
                <a:spcPts val="1000"/>
              </a:spcBef>
              <a:buClr>
                <a:schemeClr val="accent1"/>
              </a:buClr>
              <a:buSzPts val="1440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Times New Roman"/>
              </a:rPr>
              <a:t>Literature Review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Google Shape;113;p1"/>
          <p:cNvSpPr txBox="1">
            <a:spLocks noGrp="1"/>
          </p:cNvSpPr>
          <p:nvPr>
            <p:ph type="body" idx="1"/>
          </p:nvPr>
        </p:nvSpPr>
        <p:spPr>
          <a:xfrm>
            <a:off x="776748" y="2052586"/>
            <a:ext cx="10186219" cy="451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7160" lvl="0" indent="0">
              <a:lnSpc>
                <a:spcPct val="150000"/>
              </a:lnSpc>
              <a:buNone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</a:pPr>
            <a:endParaRPr lang="en-US"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</a:pPr>
            <a:endParaRPr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14" name="Google Shape;114;p1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graphicFrame>
        <p:nvGraphicFramePr>
          <p:cNvPr id="2" name="Google Shape;236;p5">
            <a:extLst>
              <a:ext uri="{FF2B5EF4-FFF2-40B4-BE49-F238E27FC236}">
                <a16:creationId xmlns:a16="http://schemas.microsoft.com/office/drawing/2014/main" id="{C91D5D5F-8B28-DB4D-BB97-05C9CCB3DC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460782"/>
              </p:ext>
            </p:extLst>
          </p:nvPr>
        </p:nvGraphicFramePr>
        <p:xfrm>
          <a:off x="1087543" y="2052586"/>
          <a:ext cx="10327710" cy="420730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789023">
                  <a:extLst>
                    <a:ext uri="{9D8B030D-6E8A-4147-A177-3AD203B41FA5}">
                      <a16:colId xmlns:a16="http://schemas.microsoft.com/office/drawing/2014/main" val="1892364958"/>
                    </a:ext>
                  </a:extLst>
                </a:gridCol>
                <a:gridCol w="3035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0292">
                  <a:extLst>
                    <a:ext uri="{9D8B030D-6E8A-4147-A177-3AD203B41FA5}">
                      <a16:colId xmlns:a16="http://schemas.microsoft.com/office/drawing/2014/main" val="2249536290"/>
                    </a:ext>
                  </a:extLst>
                </a:gridCol>
                <a:gridCol w="2250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2983">
                  <a:extLst>
                    <a:ext uri="{9D8B030D-6E8A-4147-A177-3AD203B41FA5}">
                      <a16:colId xmlns:a16="http://schemas.microsoft.com/office/drawing/2014/main" val="1695245649"/>
                    </a:ext>
                  </a:extLst>
                </a:gridCol>
              </a:tblGrid>
              <a:tr h="38827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latin typeface="Times New Roman"/>
                          <a:cs typeface="Times New Roman"/>
                          <a:sym typeface="Arial"/>
                        </a:rPr>
                        <a:t>SL NO</a:t>
                      </a:r>
                      <a:endParaRPr sz="1800" b="1" i="0" u="none" strike="noStrike" cap="none" dirty="0">
                        <a:solidFill>
                          <a:schemeClr val="lt1"/>
                        </a:solidFill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 marL="91450" marR="91450" marT="45725" marB="457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b="1" u="none" strike="noStrike" cap="none" dirty="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Paper Details</a:t>
                      </a:r>
                      <a:endParaRPr dirty="0"/>
                    </a:p>
                  </a:txBody>
                  <a:tcPr marL="91450" marR="91450" marT="45725" marB="457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latin typeface="Times New Roman"/>
                          <a:cs typeface="Times New Roman"/>
                          <a:sym typeface="Arial"/>
                        </a:rPr>
                        <a:t>Dataset</a:t>
                      </a:r>
                      <a:endParaRPr sz="1800" b="1" i="0" u="none" strike="noStrike" cap="none" dirty="0">
                        <a:solidFill>
                          <a:schemeClr val="lt1"/>
                        </a:solidFill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 marL="91450" marR="91450" marT="45725" marB="457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b="1" u="none" strike="noStrike" cap="none" dirty="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Methodology Used</a:t>
                      </a:r>
                      <a:endParaRPr dirty="0"/>
                    </a:p>
                  </a:txBody>
                  <a:tcPr marL="91450" marR="91450" marT="45725" marB="457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chemeClr val="lt1"/>
                          </a:solidFill>
                          <a:latin typeface="Times New Roman"/>
                          <a:cs typeface="Times New Roman"/>
                          <a:sym typeface="Arial"/>
                        </a:rPr>
                        <a:t>Gaps identified</a:t>
                      </a:r>
                      <a:endParaRPr sz="1800" b="1" i="0" u="none" strike="noStrike" cap="none" dirty="0">
                        <a:solidFill>
                          <a:schemeClr val="lt1"/>
                        </a:solidFill>
                        <a:latin typeface="Times New Roman"/>
                        <a:cs typeface="Times New Roman"/>
                        <a:sym typeface="Arial"/>
                      </a:endParaRPr>
                    </a:p>
                  </a:txBody>
                  <a:tcPr marL="91450" marR="91450" marT="45725" marB="45725"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9046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Trang, H. P., Tran, V. C., Nguyen, N. T., &amp; Hwang, D. (2020). “Improving the performance of sentiment analysis of tweets containing fuzzy sentiment using the feature ensemble model” </a:t>
                      </a:r>
                      <a:r>
                        <a:rPr lang="en-IN" sz="1400" b="0" i="1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IEEE Access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8(1), 14630-14641. </a:t>
                      </a:r>
                      <a:r>
                        <a:rPr lang="en-IN" sz="1400" b="0" i="0" u="none" strike="noStrike" cap="none" dirty="0" err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doi</a:t>
                      </a:r>
                      <a:r>
                        <a:rPr lang="en-IN" sz="14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: 10.1109/ACCESS.2019.2963702.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0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dirty="0"/>
                        <a:t>2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364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 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</a:t>
                      </a: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d91a48553b_0_7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/>
              <a:t>Problem Statement</a:t>
            </a:r>
            <a:endParaRPr b="1" dirty="0"/>
          </a:p>
        </p:txBody>
      </p:sp>
      <p:sp>
        <p:nvSpPr>
          <p:cNvPr id="106" name="Google Shape;106;g2d91a48553b_0_7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898A08-E921-8247-3539-71598E578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99" y="2900108"/>
            <a:ext cx="10680292" cy="308568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4E960BAD-6872-99F2-8034-FDF08DDC2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>
            <a:extLst>
              <a:ext uri="{FF2B5EF4-FFF2-40B4-BE49-F238E27FC236}">
                <a16:creationId xmlns:a16="http://schemas.microsoft.com/office/drawing/2014/main" id="{FA7241EA-E24C-FD47-55CF-2B96B27273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5699" y="992801"/>
            <a:ext cx="9807267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lvl="0" indent="-342900"/>
            <a:r>
              <a:rPr lang="en-US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Objectives</a:t>
            </a:r>
          </a:p>
        </p:txBody>
      </p:sp>
      <p:sp>
        <p:nvSpPr>
          <p:cNvPr id="113" name="Google Shape;113;p1">
            <a:extLst>
              <a:ext uri="{FF2B5EF4-FFF2-40B4-BE49-F238E27FC236}">
                <a16:creationId xmlns:a16="http://schemas.microsoft.com/office/drawing/2014/main" id="{EE8FD518-C175-31FA-F1DF-C56130E98E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6748" y="2052586"/>
            <a:ext cx="10186219" cy="451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7160" indent="0">
              <a:buNone/>
            </a:pPr>
            <a:endParaRPr lang="en-IN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</a:pPr>
            <a:endParaRPr lang="en-US"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</a:pPr>
            <a:endParaRPr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14" name="Google Shape;114;p1">
            <a:extLst>
              <a:ext uri="{FF2B5EF4-FFF2-40B4-BE49-F238E27FC236}">
                <a16:creationId xmlns:a16="http://schemas.microsoft.com/office/drawing/2014/main" id="{AED77D68-ACEE-DD95-F395-323A7E861D3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A58D2A-1698-CFA5-1D85-054DFC52B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96" y="2398327"/>
            <a:ext cx="6532000" cy="359553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E5D0EB1-F294-2EB5-871C-715030AEC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422" y="2927554"/>
            <a:ext cx="4434349" cy="274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919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d91a48553b_0_14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indent="-342900"/>
            <a:r>
              <a:rPr lang="en-US" b="1" dirty="0">
                <a:latin typeface="Times New Roman" panose="02020603050405020304" pitchFamily="18" charset="0"/>
                <a:ea typeface="Book Antiqua"/>
                <a:cs typeface="Times New Roman" panose="02020603050405020304" pitchFamily="18" charset="0"/>
                <a:sym typeface="Book Antiqua"/>
              </a:rPr>
              <a:t>Architecture Diagram</a:t>
            </a:r>
            <a:br>
              <a:rPr lang="en-US" dirty="0">
                <a:latin typeface="Times New Roman" panose="02020603050405020304" pitchFamily="18" charset="0"/>
                <a:ea typeface="Book Antiqua"/>
                <a:cs typeface="Times New Roman" panose="02020603050405020304" pitchFamily="18" charset="0"/>
                <a:sym typeface="Book Antiqua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g2d91a48553b_0_14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1FDAAA-9CCC-8458-7E4A-8E901ADDFDC6}"/>
              </a:ext>
            </a:extLst>
          </p:cNvPr>
          <p:cNvSpPr txBox="1"/>
          <p:nvPr/>
        </p:nvSpPr>
        <p:spPr>
          <a:xfrm>
            <a:off x="3048000" y="2506137"/>
            <a:ext cx="6096000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System Flow:</a:t>
            </a:r>
            <a:br>
              <a:rPr lang="en-US" sz="2400" dirty="0">
                <a:latin typeface="Bahnschrift Light" panose="020B0502040204020203" pitchFamily="34" charset="0"/>
              </a:rPr>
            </a:br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Start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  ↓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Upload Resume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  ↓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Parse &amp; Extract Text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  ↓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NLP Skill/Experience Analysis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  ↓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Match with Job Description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  ↓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Generate Fit Score &amp; Ranking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  ↓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Display Results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  ↓</a:t>
            </a:r>
          </a:p>
          <a:p>
            <a:pPr algn="ctr"/>
            <a:r>
              <a:rPr lang="en-US" sz="16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End</a:t>
            </a:r>
          </a:p>
          <a:p>
            <a:pPr algn="ctr"/>
            <a:endParaRPr lang="en-US" sz="2400" dirty="0">
              <a:latin typeface="Bahnschrift Light" panose="020B0502040204020203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B9413D69-D335-6669-59A5-6680FDDBC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d91a48553b_0_14">
            <a:extLst>
              <a:ext uri="{FF2B5EF4-FFF2-40B4-BE49-F238E27FC236}">
                <a16:creationId xmlns:a16="http://schemas.microsoft.com/office/drawing/2014/main" id="{D65E6DB0-B3F8-138F-0380-92AFEAAB47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indent="-342900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Book Antiqua"/>
              </a:rPr>
              <a:t>Exploratory Data Analysis(EDA)</a:t>
            </a:r>
            <a:br>
              <a:rPr lang="en-US" dirty="0">
                <a:latin typeface="Times New Roman" panose="02020603050405020304" pitchFamily="18" charset="0"/>
                <a:ea typeface="Book Antiqua"/>
                <a:cs typeface="Times New Roman" panose="02020603050405020304" pitchFamily="18" charset="0"/>
                <a:sym typeface="Book Antiqua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g2d91a48553b_0_14">
            <a:extLst>
              <a:ext uri="{FF2B5EF4-FFF2-40B4-BE49-F238E27FC236}">
                <a16:creationId xmlns:a16="http://schemas.microsoft.com/office/drawing/2014/main" id="{15335FD6-BF3D-3B0D-5D2B-D2089742C40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4065FB-F611-B8E8-F543-A1909A2BD59E}"/>
              </a:ext>
            </a:extLst>
          </p:cNvPr>
          <p:cNvSpPr txBox="1"/>
          <p:nvPr/>
        </p:nvSpPr>
        <p:spPr>
          <a:xfrm>
            <a:off x="1155290" y="2372032"/>
            <a:ext cx="8935063" cy="19697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i="0" dirty="0">
                <a:solidFill>
                  <a:srgbClr val="444444"/>
                </a:solidFill>
                <a:latin typeface="Bahnschrift Light" panose="020B0502040204020203" pitchFamily="34" charset="0"/>
                <a:ea typeface="Roboto"/>
                <a:cs typeface="Roboto"/>
              </a:rPr>
              <a:t>Data Insights</a:t>
            </a:r>
          </a:p>
          <a:p>
            <a:endParaRPr lang="en-US" sz="2400" b="1" dirty="0">
              <a:solidFill>
                <a:srgbClr val="444444"/>
              </a:solidFill>
              <a:latin typeface="Bahnschrift Light" panose="020B0502040204020203" pitchFamily="34" charset="0"/>
              <a:ea typeface="Roboto"/>
              <a:cs typeface="Roboto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i="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Skill Distribution:</a:t>
            </a:r>
            <a:r>
              <a:rPr lang="en-US" sz="2000" b="0" i="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 </a:t>
            </a:r>
            <a:r>
              <a:rPr lang="en-US" sz="20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 </a:t>
            </a:r>
            <a:r>
              <a:rPr lang="en-US" sz="2000" b="0" i="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Analysis of most frequent skills (Python, SQL, Java).</a:t>
            </a:r>
            <a:endParaRPr lang="en-US" dirty="0">
              <a:latin typeface="Bahnschrift Light" panose="020B0502040204020203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i="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Experience Levels:</a:t>
            </a:r>
            <a:r>
              <a:rPr lang="en-US" sz="2000" b="1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 </a:t>
            </a:r>
            <a:r>
              <a:rPr lang="en-US" sz="2000" b="0" i="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Categorization into Entry, Mid, and Senior levels.</a:t>
            </a:r>
            <a:endParaRPr lang="en-US" dirty="0">
              <a:latin typeface="Bahnschrift Light" panose="020B0502040204020203" pitchFamily="34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1" i="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File Formats:</a:t>
            </a:r>
            <a:r>
              <a:rPr lang="en-US" sz="2000" b="0" i="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 </a:t>
            </a:r>
            <a:r>
              <a:rPr lang="en-US" sz="200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 </a:t>
            </a:r>
            <a:r>
              <a:rPr lang="en-US" sz="2000" b="0" i="0" dirty="0">
                <a:solidFill>
                  <a:srgbClr val="333333"/>
                </a:solidFill>
                <a:latin typeface="Bahnschrift Light" panose="020B0502040204020203" pitchFamily="34" charset="0"/>
                <a:ea typeface="Roboto"/>
                <a:cs typeface="Roboto"/>
              </a:rPr>
              <a:t>Distribution of PDF vs DOCX uploads.</a:t>
            </a:r>
            <a:endParaRPr lang="en-US" dirty="0">
              <a:latin typeface="Bahnschrift Light" panose="020B0502040204020203" pitchFamily="34" charset="0"/>
            </a:endParaRPr>
          </a:p>
          <a:p>
            <a:pPr algn="ctr"/>
            <a:endParaRPr lang="en-US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202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>
          <a:extLst>
            <a:ext uri="{FF2B5EF4-FFF2-40B4-BE49-F238E27FC236}">
              <a16:creationId xmlns:a16="http://schemas.microsoft.com/office/drawing/2014/main" id="{49222BDD-677A-B21E-C9CA-2A40ECDAB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d91a48553b_0_14">
            <a:extLst>
              <a:ext uri="{FF2B5EF4-FFF2-40B4-BE49-F238E27FC236}">
                <a16:creationId xmlns:a16="http://schemas.microsoft.com/office/drawing/2014/main" id="{7E4AD201-9C20-725D-D71F-A9045664C3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indent="-342900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Book Antiqua"/>
              </a:rPr>
              <a:t>Methodology</a:t>
            </a:r>
            <a:br>
              <a:rPr lang="en-US" dirty="0">
                <a:latin typeface="Times New Roman" panose="02020603050405020304" pitchFamily="18" charset="0"/>
                <a:ea typeface="Book Antiqua"/>
                <a:cs typeface="Times New Roman" panose="02020603050405020304" pitchFamily="18" charset="0"/>
                <a:sym typeface="Book Antiqua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g2d91a48553b_0_14">
            <a:extLst>
              <a:ext uri="{FF2B5EF4-FFF2-40B4-BE49-F238E27FC236}">
                <a16:creationId xmlns:a16="http://schemas.microsoft.com/office/drawing/2014/main" id="{DEB2A694-A218-5F38-51E0-0E628CFD649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D74B5F-8D97-17D0-F92B-E2336CAF9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596" y="1714916"/>
            <a:ext cx="9284677" cy="473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306682"/>
      </p:ext>
    </p:extLst>
  </p:cSld>
  <p:clrMapOvr>
    <a:masterClrMapping/>
  </p:clrMapOvr>
</p:sld>
</file>

<file path=ppt/theme/theme1.xml><?xml version="1.0" encoding="utf-8"?>
<a:theme xmlns:a="http://schemas.openxmlformats.org/drawingml/2006/main" name="1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</TotalTime>
  <Words>461</Words>
  <Application>Microsoft Office PowerPoint</Application>
  <PresentationFormat>Widescreen</PresentationFormat>
  <Paragraphs>113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Century Gothic</vt:lpstr>
      <vt:lpstr>Cascadia Mono</vt:lpstr>
      <vt:lpstr>Times New Roman</vt:lpstr>
      <vt:lpstr>Calibri</vt:lpstr>
      <vt:lpstr>Arial</vt:lpstr>
      <vt:lpstr>Roboto</vt:lpstr>
      <vt:lpstr>Noto Sans Symbols</vt:lpstr>
      <vt:lpstr>Bahnschrift Light</vt:lpstr>
      <vt:lpstr>1_Ion Boardroom</vt:lpstr>
      <vt:lpstr>Ion Boardroom</vt:lpstr>
      <vt:lpstr>Smart Resume Screening &amp; Job Matching Platform</vt:lpstr>
      <vt:lpstr>Contents</vt:lpstr>
      <vt:lpstr>Introduction</vt:lpstr>
      <vt:lpstr>Literature Review</vt:lpstr>
      <vt:lpstr>Problem Statement</vt:lpstr>
      <vt:lpstr>Objectives</vt:lpstr>
      <vt:lpstr>Architecture Diagram </vt:lpstr>
      <vt:lpstr>Exploratory Data Analysis(EDA) </vt:lpstr>
      <vt:lpstr>Methodology </vt:lpstr>
      <vt:lpstr>Implementation and Result  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Windows User</dc:creator>
  <cp:lastModifiedBy>M Charan Kumar</cp:lastModifiedBy>
  <cp:revision>234</cp:revision>
  <dcterms:created xsi:type="dcterms:W3CDTF">2017-08-03T09:47:51Z</dcterms:created>
  <dcterms:modified xsi:type="dcterms:W3CDTF">2025-11-26T01:04:16Z</dcterms:modified>
</cp:coreProperties>
</file>